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93" r:id="rId2"/>
    <p:sldId id="752" r:id="rId3"/>
    <p:sldId id="614" r:id="rId4"/>
    <p:sldId id="740" r:id="rId5"/>
    <p:sldId id="632" r:id="rId6"/>
    <p:sldId id="741" r:id="rId7"/>
    <p:sldId id="363" r:id="rId8"/>
    <p:sldId id="742" r:id="rId9"/>
    <p:sldId id="743" r:id="rId10"/>
    <p:sldId id="744" r:id="rId11"/>
    <p:sldId id="745" r:id="rId12"/>
    <p:sldId id="746" r:id="rId13"/>
    <p:sldId id="747" r:id="rId14"/>
    <p:sldId id="751" r:id="rId15"/>
    <p:sldId id="648" r:id="rId16"/>
    <p:sldId id="649" r:id="rId17"/>
    <p:sldId id="734" r:id="rId18"/>
    <p:sldId id="73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91565" autoAdjust="0"/>
  </p:normalViewPr>
  <p:slideViewPr>
    <p:cSldViewPr snapToGrid="0">
      <p:cViewPr varScale="1">
        <p:scale>
          <a:sx n="117" d="100"/>
          <a:sy n="117" d="100"/>
        </p:scale>
        <p:origin x="19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1/9/22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1/9/22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1/9/22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1/9/22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1/9/22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1/9/22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1/9/22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1/9/22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</a:t>
            </a:r>
          </a:p>
        </p:txBody>
      </p:sp>
      <p:pic>
        <p:nvPicPr>
          <p:cNvPr id="7" name="Picture 4" descr="Image result for gserm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4"/>
          <a:stretch/>
        </p:blipFill>
        <p:spPr bwMode="auto">
          <a:xfrm>
            <a:off x="8182940" y="6309360"/>
            <a:ext cx="96106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5740" y="6370419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eloehr.com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hyperlink" Target="https://www.linkedin.com/in/edwardkwartler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Intros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Ted Kwartler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1/9/22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0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Video- Installation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747315" y="1241766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had trouble installing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098F-F371-A34C-822E-156BCF1A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534771"/>
            <a:ext cx="3052856" cy="306286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6B614D-436E-3144-97E8-A9C06DC2223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A3D69-C1E7-3A48-9EC2-17008AC971C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2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DE512-60DF-0F43-B4D1-3C79EB06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533640-1C77-EC4B-9426-5DA214D2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 Q/A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A660-8A97-DB45-816B-15E6730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CE31-A933-3648-AF1E-F485784CE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9AC-594F-1744-AB35-69295A4597A4}"/>
              </a:ext>
            </a:extLst>
          </p:cNvPr>
          <p:cNvSpPr txBox="1"/>
          <p:nvPr/>
        </p:nvSpPr>
        <p:spPr>
          <a:xfrm>
            <a:off x="263222" y="1174531"/>
            <a:ext cx="744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input, function, output process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banana analogy and workflow make sense?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“&lt;-” called?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need libraries in R?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89407A-93E1-184E-BE5A-17862F28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2409265"/>
            <a:ext cx="4950759" cy="37240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B8FDC0-0C22-4B4C-874B-E51C3456E07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21E3-A46C-DF47-9CB5-A2C1AF381CD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5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CF563-4B92-DA4B-A692-0A5225A6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C7975-9337-804D-B642-FCBDB90F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video 3, we took R for a test drive.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FF55-C93C-DB46-96A2-24E12B43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DC7-7A30-FC46-BC77-EB2D5B2BA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E3EE7-56BC-C844-B7EB-B1C866AE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7621F-31DB-3B41-99D2-617129A8BF2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B4121-84A7-F446-B0B5-54708E2F874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2A21F-A44E-D445-99A9-26BE1364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C15D-67F2-1C45-874D-5E3C8D37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74" y="103869"/>
            <a:ext cx="7886700" cy="591477"/>
          </a:xfrm>
        </p:spPr>
        <p:txBody>
          <a:bodyPr/>
          <a:lstStyle/>
          <a:p>
            <a:r>
              <a:rPr lang="en-US" dirty="0"/>
              <a:t>Let’s get back into R, to review.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79B4-F120-C04A-B0C1-B3A7C75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A15C-3692-5A48-9714-4DE99F0A1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43FC5-47FD-3C45-8A33-DEBA0A5144F3}"/>
              </a:ext>
            </a:extLst>
          </p:cNvPr>
          <p:cNvSpPr txBox="1"/>
          <p:nvPr/>
        </p:nvSpPr>
        <p:spPr>
          <a:xfrm>
            <a:off x="578223" y="1277470"/>
            <a:ext cx="34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open </a:t>
            </a:r>
            <a:r>
              <a:rPr lang="en-US" dirty="0" err="1"/>
              <a:t>live_A_more_basics.R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6164-646D-D741-993B-A2CBBED4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1" y="1746622"/>
            <a:ext cx="3874247" cy="387424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296AA-147A-DE4B-9CF1-05C1D542862F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69EFE3-245E-7C46-BBC2-7994E6F4EA9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4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GSERM: Text Mining &amp; NLP</a:t>
            </a:r>
            <a:br>
              <a:rPr lang="en-US" dirty="0"/>
            </a:br>
            <a:r>
              <a:rPr lang="en-US" sz="3600" i="1" dirty="0"/>
              <a:t>TM Basics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1/9/22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A1E5-D9C3-7442-A508-132F62BBC72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081B0B-78F0-4B46-BFDE-7CC697B037A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7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1/9/22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pic>
        <p:nvPicPr>
          <p:cNvPr id="8" name="Picture 2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31823" y="2340291"/>
            <a:ext cx="4759371" cy="340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Before Text Mining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4420DF6-8293-41CB-8CCD-5A792B910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D82163-5619-BA41-80E9-51B486E781A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0798A6-2AAC-794A-B49B-FCC13250FFE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03514" y="2336599"/>
            <a:ext cx="4783274" cy="3421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2875" y="2340291"/>
            <a:ext cx="3436144" cy="3074671"/>
          </a:xfrm>
        </p:spPr>
        <p:txBody>
          <a:bodyPr/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1/9/22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Text Mining?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4763" y="1785938"/>
            <a:ext cx="47720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After Text Mining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D32484F-813B-498D-8A79-E7FD292C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F9FA7C-8B04-7C4E-8091-03D7FE03FF09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3DF7C-39DF-AD4E-A0AD-644480037B7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can NLP &amp; Text Mining be used? </a:t>
            </a:r>
            <a:br>
              <a:rPr lang="en-US" sz="2800" dirty="0"/>
            </a:br>
            <a:r>
              <a:rPr lang="en-US" sz="2800" dirty="0"/>
              <a:t>Anywhere there are documents!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416187"/>
            <a:ext cx="6704286" cy="448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4BED09-B5AC-8546-88FA-1EFF8A6DAF8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19B1A8-CA13-3445-9244-FA2279C2E71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76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68DC7-1C37-A549-ABB0-F0FE5203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0EEE-620B-4C40-B0DB-D99D18A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75B6-C39D-C047-A3DF-AB57143AF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8FA975-A679-3A49-89FC-CD804AA07106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35ECE-502B-5246-8260-761ACF6C10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AFCF3-7A56-A847-B71A-96662C7ED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1" y="1322057"/>
            <a:ext cx="6704286" cy="44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18419C86-7F85-7846-9D6A-7BD4E3B3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" y="207471"/>
            <a:ext cx="8515350" cy="591477"/>
          </a:xfrm>
        </p:spPr>
        <p:txBody>
          <a:bodyPr/>
          <a:lstStyle/>
          <a:p>
            <a:r>
              <a:rPr lang="en-US" sz="2800" dirty="0"/>
              <a:t>Where do you observe NLP?  What about your research ideas?</a:t>
            </a:r>
          </a:p>
        </p:txBody>
      </p:sp>
    </p:spTree>
    <p:extLst>
      <p:ext uri="{BB962C8B-B14F-4D97-AF65-F5344CB8AC3E}">
        <p14:creationId xmlns:p14="http://schemas.microsoft.com/office/powerpoint/2010/main" val="167669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D603-7BEE-4C80-A9FD-F9D228F5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Project Workflow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0EB-EF8D-43CB-B690-C0F4DEF5AE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19</a:t>
            </a:fld>
            <a:endParaRPr lang="en-US"/>
          </a:p>
        </p:txBody>
      </p:sp>
      <p:pic>
        <p:nvPicPr>
          <p:cNvPr id="7" name="Picture 6" descr="Chapt1 Text Mining Workflow v3.png">
            <a:extLst>
              <a:ext uri="{FF2B5EF4-FFF2-40B4-BE49-F238E27FC236}">
                <a16:creationId xmlns:a16="http://schemas.microsoft.com/office/drawing/2014/main" id="{F7EB803C-97E9-4237-9B1D-227F2048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3786744" y="1761218"/>
            <a:ext cx="3555075" cy="4526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CA05E2-2944-491F-A12C-B00C4C8F0CCB}"/>
              </a:ext>
            </a:extLst>
          </p:cNvPr>
          <p:cNvGrpSpPr/>
          <p:nvPr/>
        </p:nvGrpSpPr>
        <p:grpSpPr>
          <a:xfrm>
            <a:off x="566858" y="1953003"/>
            <a:ext cx="1471236" cy="3827961"/>
            <a:chOff x="6603961" y="1572853"/>
            <a:chExt cx="1321732" cy="4165856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5CA605D-9FA1-4CE6-8F28-CCBD69938E19}"/>
                </a:ext>
              </a:extLst>
            </p:cNvPr>
            <p:cNvSpPr/>
            <p:nvPr/>
          </p:nvSpPr>
          <p:spPr>
            <a:xfrm>
              <a:off x="6808423" y="1940550"/>
              <a:ext cx="1046603" cy="352381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F833B-7B0B-4D97-8913-CA36CE6D8E9C}"/>
                </a:ext>
              </a:extLst>
            </p:cNvPr>
            <p:cNvSpPr txBox="1"/>
            <p:nvPr/>
          </p:nvSpPr>
          <p:spPr>
            <a:xfrm>
              <a:off x="6603961" y="1572853"/>
              <a:ext cx="1321732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Unorganized State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8980AC-9A0A-412E-8BFB-D0439BF65B7C}"/>
                </a:ext>
              </a:extLst>
            </p:cNvPr>
            <p:cNvSpPr txBox="1"/>
            <p:nvPr/>
          </p:nvSpPr>
          <p:spPr>
            <a:xfrm>
              <a:off x="6687092" y="5412139"/>
              <a:ext cx="1161880" cy="326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Organized State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1FBFB-83C8-436D-9990-0FB189D0C561}"/>
                </a:ext>
              </a:extLst>
            </p:cNvPr>
            <p:cNvSpPr txBox="1"/>
            <p:nvPr/>
          </p:nvSpPr>
          <p:spPr>
            <a:xfrm rot="16200000">
              <a:off x="5888917" y="3438600"/>
              <a:ext cx="2885614" cy="248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Natural Language Processing &amp; Analysis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EE4708E-646A-4323-89F9-060D6F2B77A5}"/>
              </a:ext>
            </a:extLst>
          </p:cNvPr>
          <p:cNvSpPr/>
          <p:nvPr/>
        </p:nvSpPr>
        <p:spPr>
          <a:xfrm rot="5400000">
            <a:off x="1531281" y="3588068"/>
            <a:ext cx="3343973" cy="373928"/>
          </a:xfrm>
          <a:prstGeom prst="triangl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9B7D72A-AA93-46A3-8DB7-9A5AC79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4142EED6-FC16-45B9-B8C4-2BC5DBA88325}" type="datetime1">
              <a:rPr lang="en-US" smtClean="0"/>
              <a:t>1/9/22</a:t>
            </a:fld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BDFB429-8897-407B-AB11-6825CAA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CD3067D-8C41-47A9-84AF-E39ADABB5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B7CC7B-874D-BC40-9E81-381DD14B242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160F59-1038-3342-8B52-EF13AD807D2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4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4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015" y="484632"/>
            <a:ext cx="6096762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endance it's kind of a big deal | Make a Meme">
            <a:extLst>
              <a:ext uri="{FF2B5EF4-FFF2-40B4-BE49-F238E27FC236}">
                <a16:creationId xmlns:a16="http://schemas.microsoft.com/office/drawing/2014/main" id="{F6D01ED8-C95B-924C-A181-368307241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10658" b="-1"/>
          <a:stretch/>
        </p:blipFill>
        <p:spPr bwMode="auto">
          <a:xfrm>
            <a:off x="732188" y="942538"/>
            <a:ext cx="5372416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DCDA5-6B6E-204D-AFAE-970C5C43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753EFC8-4232-4598-94F6-94C0EBAFC469}" type="datetime1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1/9/22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80FF8-4D0B-FD42-BEEF-CB1F7233A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Kwartler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00390-2247-8349-A167-7C129673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lnSpc>
                <a:spcPct val="190000"/>
              </a:lnSpc>
              <a:spcAft>
                <a:spcPts val="600"/>
              </a:spcAft>
            </a:pPr>
            <a:fld id="{37290FF7-652B-4475-AEAB-8B1A5D23AE09}" type="slidenum">
              <a:rPr lang="en-US" sz="1000">
                <a:solidFill>
                  <a:srgbClr val="FFFFFF"/>
                </a:solidFill>
              </a:rPr>
              <a:pPr algn="r" defTabSz="457200">
                <a:lnSpc>
                  <a:spcPct val="190000"/>
                </a:lnSpc>
                <a:spcAft>
                  <a:spcPts val="600"/>
                </a:spcAft>
              </a:pPr>
              <a:t>2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7115" y="1145577"/>
            <a:ext cx="4197107" cy="5254400"/>
            <a:chOff x="4800600" y="1234440"/>
            <a:chExt cx="4197107" cy="5254400"/>
          </a:xfrm>
        </p:grpSpPr>
        <p:sp>
          <p:nvSpPr>
            <p:cNvPr id="7" name="Rectangle 6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Arial Unicode MS" panose="020B0604020202020204" pitchFamily="34" charset="-128"/>
              </a:endParaRPr>
            </a:p>
          </p:txBody>
        </p:sp>
        <p:pic>
          <p:nvPicPr>
            <p:cNvPr id="8" name="Picture 7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342990" y="1487322"/>
            <a:ext cx="3572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kern="120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EFDF6FF-6D7B-4C14-B5C1-D7C3E0E28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38B22-713D-3F4D-93DE-3EE4728282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C0725-1CFD-BD4F-87DA-8A7FE11A8C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0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092397"/>
            <a:ext cx="8686800" cy="4571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Lebron</a:t>
            </a:r>
            <a:r>
              <a:rPr lang="en-US" sz="1800" kern="1200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 James hit a tough shot.”</a:t>
            </a:r>
          </a:p>
        </p:txBody>
      </p:sp>
      <p:pic>
        <p:nvPicPr>
          <p:cNvPr id="7" name="Picture 6" descr="Macintosh HD:Users:ted:Desktop:manning pub:chap3 Initial Text Mining Methods:syntactic parsing:chap3 syntatic parsi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7278" r="10673" b="13386"/>
          <a:stretch/>
        </p:blipFill>
        <p:spPr bwMode="auto">
          <a:xfrm>
            <a:off x="459291" y="2175734"/>
            <a:ext cx="4029717" cy="3063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/>
          <p:cNvGrpSpPr/>
          <p:nvPr/>
        </p:nvGrpSpPr>
        <p:grpSpPr>
          <a:xfrm>
            <a:off x="5400674" y="2043967"/>
            <a:ext cx="2671949" cy="3203120"/>
            <a:chOff x="5400674" y="2417128"/>
            <a:chExt cx="2671949" cy="3203120"/>
          </a:xfrm>
        </p:grpSpPr>
        <p:pic>
          <p:nvPicPr>
            <p:cNvPr id="8" name="Picture 2" descr="Image result for bag clipart transpar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4" y="2417128"/>
              <a:ext cx="2671949" cy="32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129474">
              <a:off x="5911705" y="3593334"/>
              <a:ext cx="830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err="1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Lebron</a:t>
              </a:r>
              <a:endParaRPr lang="en-US" sz="1800" kern="1200" dirty="0">
                <a:solidFill>
                  <a:srgbClr val="F0951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4404405">
              <a:off x="6874733" y="38071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James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996" y="4440420"/>
              <a:ext cx="727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tough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938315">
              <a:off x="6431521" y="412054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63027" y="3762674"/>
              <a:ext cx="38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236002">
              <a:off x="6011147" y="4721185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>
                  <a:solidFill>
                    <a:srgbClr val="F09511"/>
                  </a:solidFill>
                  <a:latin typeface="+mj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shot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0038" y="1598520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Syntactic Parsing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2963" y="1593758"/>
            <a:ext cx="4243387" cy="285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Bag of Words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6288" y="2070008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425" y="6058578"/>
            <a:ext cx="5175741" cy="2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00668B5-1689-45BD-A3E9-6F4F8F383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9BAD7C-56C7-294A-8BE9-E1B6DACB3B6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D26C-CDF8-AB46-8581-E0C7F398944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9DC87-CCCE-4EA8-9710-E2F0D965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1FF90-D23B-4C62-8146-7DE37DF2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FD6CC-0906-46DF-AEE5-B29BF30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FC5AB-3AEE-408C-B853-A913517B4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D6A58-3A20-4488-97B4-63362CB05E1F}"/>
              </a:ext>
            </a:extLst>
          </p:cNvPr>
          <p:cNvSpPr txBox="1"/>
          <p:nvPr/>
        </p:nvSpPr>
        <p:spPr>
          <a:xfrm>
            <a:off x="186064" y="2514607"/>
            <a:ext cx="4286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</a:t>
            </a:r>
            <a:r>
              <a:rPr lang="en-US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her to eat.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cooked waterfowl belonging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created the (clay?) duck and gave it to her.</a:t>
            </a:r>
          </a:p>
          <a:p>
            <a:pPr marL="112713" indent="-112713" defTabSz="457200">
              <a:buFont typeface="Arial"/>
              <a:buChar char="•"/>
            </a:pP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Duck!!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FAD3F-1565-49B4-9CC7-C9EDCC8FF06A}"/>
              </a:ext>
            </a:extLst>
          </p:cNvPr>
          <p:cNvSpPr/>
          <p:nvPr/>
        </p:nvSpPr>
        <p:spPr>
          <a:xfrm>
            <a:off x="186064" y="1505484"/>
            <a:ext cx="4422153" cy="5949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made her duck.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F29A7-B7FF-43E4-9ED4-98CDDA6AB3BD}"/>
              </a:ext>
            </a:extLst>
          </p:cNvPr>
          <p:cNvSpPr/>
          <p:nvPr/>
        </p:nvSpPr>
        <p:spPr>
          <a:xfrm>
            <a:off x="186064" y="1551840"/>
            <a:ext cx="4422153" cy="3789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2" descr="Yellow Duck Toy on White Surface">
            <a:extLst>
              <a:ext uri="{FF2B5EF4-FFF2-40B4-BE49-F238E27FC236}">
                <a16:creationId xmlns:a16="http://schemas.microsoft.com/office/drawing/2014/main" id="{0C9F7E69-CFDE-4838-88A3-6F563976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8" t="20000" r="12544" b="15823"/>
          <a:stretch/>
        </p:blipFill>
        <p:spPr bwMode="auto">
          <a:xfrm>
            <a:off x="4810632" y="1610645"/>
            <a:ext cx="1327033" cy="14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odgeball">
            <a:extLst>
              <a:ext uri="{FF2B5EF4-FFF2-40B4-BE49-F238E27FC236}">
                <a16:creationId xmlns:a16="http://schemas.microsoft.com/office/drawing/2014/main" id="{B6196748-F4B0-4CEC-9AAB-9CCA77C6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22" y="1532378"/>
            <a:ext cx="1240823" cy="16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peking duck">
            <a:extLst>
              <a:ext uri="{FF2B5EF4-FFF2-40B4-BE49-F238E27FC236}">
                <a16:creationId xmlns:a16="http://schemas.microsoft.com/office/drawing/2014/main" id="{888D3EF9-BDF1-40C8-A805-22F3311C3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9" y="3710183"/>
            <a:ext cx="1768884" cy="14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duck sculpture">
            <a:extLst>
              <a:ext uri="{FF2B5EF4-FFF2-40B4-BE49-F238E27FC236}">
                <a16:creationId xmlns:a16="http://schemas.microsoft.com/office/drawing/2014/main" id="{E976162B-8028-4BBA-8C3B-A3C1898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348" y="1551840"/>
            <a:ext cx="1591652" cy="15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7ED5E-C32D-E148-8831-6F051ABD582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3B6583-FB40-294E-B9A8-A9733E0881E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0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B1B16-1E15-4A2F-9097-8ABAE2E6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9429D-103E-487B-AEEB-01ACACEA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Challenges -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3C1E-2419-4630-8ACE-CBE3147D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D986-D281-46A7-AA14-248283EF4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568D0-5777-4C99-B8ED-82D01D1F4EDB}"/>
              </a:ext>
            </a:extLst>
          </p:cNvPr>
          <p:cNvSpPr txBox="1"/>
          <p:nvPr/>
        </p:nvSpPr>
        <p:spPr>
          <a:xfrm>
            <a:off x="242865" y="2586956"/>
            <a:ext cx="379249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 meaning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0AE80-93E7-434B-AB2E-E33E298931BB}"/>
              </a:ext>
            </a:extLst>
          </p:cNvPr>
          <p:cNvSpPr/>
          <p:nvPr/>
        </p:nvSpPr>
        <p:spPr>
          <a:xfrm>
            <a:off x="15890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Other Challenges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9FFF7-BE67-4926-8065-F3F456A7E52B}"/>
              </a:ext>
            </a:extLst>
          </p:cNvPr>
          <p:cNvSpPr/>
          <p:nvPr/>
        </p:nvSpPr>
        <p:spPr>
          <a:xfrm>
            <a:off x="15890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55379-12BF-499E-98E0-E24F8D16EAC9}"/>
              </a:ext>
            </a:extLst>
          </p:cNvPr>
          <p:cNvSpPr txBox="1"/>
          <p:nvPr/>
        </p:nvSpPr>
        <p:spPr>
          <a:xfrm>
            <a:off x="4806815" y="2771623"/>
            <a:ext cx="37924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“Bad” vs “not bad”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2713" indent="-112713" defTabSz="457200">
              <a:buFont typeface="Arial"/>
              <a:buChar char="•"/>
            </a:pPr>
            <a:endParaRPr lang="en-US" sz="20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endParaRPr lang="en-US" sz="11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</a:t>
            </a:r>
            <a:r>
              <a:rPr lang="en-US" sz="2000" i="1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wicked</a:t>
            </a:r>
            <a:r>
              <a:rPr lang="en-US" sz="20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good” (in Boston)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EE84CE-F01E-4DDF-9067-55D7767D2964}"/>
              </a:ext>
            </a:extLst>
          </p:cNvPr>
          <p:cNvSpPr/>
          <p:nvPr/>
        </p:nvSpPr>
        <p:spPr>
          <a:xfrm>
            <a:off x="4722851" y="1487279"/>
            <a:ext cx="3960426" cy="7769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41541-0364-4860-AFD6-319A877F6390}"/>
              </a:ext>
            </a:extLst>
          </p:cNvPr>
          <p:cNvSpPr/>
          <p:nvPr/>
        </p:nvSpPr>
        <p:spPr>
          <a:xfrm>
            <a:off x="4722851" y="1624991"/>
            <a:ext cx="3960426" cy="3517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253A51-4DAE-604D-A337-E70F9DA71D7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5E47EA-B6E5-C041-A063-9EACBFE796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3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text mining is an art &amp; science?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985" y="1173079"/>
            <a:ext cx="8686800" cy="5842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  <a:latin typeface="+mj-lt"/>
                <a:cs typeface="Arial Unicode MS" panose="020B0604020202020204" pitchFamily="34" charset="-128"/>
              </a:rPr>
              <a:t>Challenges because human expression is diverse, often ambiguous, affected by age, demographics, socio-economics, medium/channel &amp; regional attributes of the author.</a:t>
            </a:r>
            <a:endParaRPr lang="en-US" sz="1800" kern="1200" dirty="0">
              <a:solidFill>
                <a:prstClr val="white"/>
              </a:solidFill>
              <a:latin typeface="+mj-lt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72" y="2558751"/>
            <a:ext cx="4314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  <a:endParaRPr lang="en-US" sz="2000" kern="1200" dirty="0">
              <a:solidFill>
                <a:prstClr val="black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43404" y="2271713"/>
            <a:ext cx="0" cy="34004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14205" y="2712517"/>
            <a:ext cx="3886200" cy="2784145"/>
            <a:chOff x="4814205" y="2712517"/>
            <a:chExt cx="3886200" cy="278414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4814205" y="2712517"/>
              <a:ext cx="3886200" cy="2784145"/>
              <a:chOff x="506732" y="2054450"/>
              <a:chExt cx="5615939" cy="4023360"/>
            </a:xfrm>
          </p:grpSpPr>
          <p:pic>
            <p:nvPicPr>
              <p:cNvPr id="17" name="Picture 14" descr="http://ameliacottonpress.files.wordpress.com/2012/10/social-media-icons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32" y="2054450"/>
                <a:ext cx="5615939" cy="4023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http://upload.wikimedia.org/wikipedia/commons/4/40/Google_plus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4844" y="4816929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8" descr="http://upload.wikimedia.org/wikipedia/en/archive/d/d9/20130604215439!Vine_apps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368" y="4383902"/>
              <a:ext cx="248717" cy="24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asset1.cbsistatic.com/cnwk.1d/i/tim2/2013/11/25/Snapchat-noname_chillah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0" r="18971"/>
            <a:stretch/>
          </p:blipFill>
          <p:spPr bwMode="auto">
            <a:xfrm>
              <a:off x="7622452" y="3685121"/>
              <a:ext cx="429000" cy="44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www.ccs.org.za/wp-content/uploads/2012/06/weibo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40" y="2856837"/>
              <a:ext cx="422820" cy="42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828492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Source &amp; context are important, directly impacting data integrity.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6018" y="1912143"/>
            <a:ext cx="3886200" cy="62209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>
                <a:solidFill>
                  <a:prstClr val="white"/>
                </a:solidFill>
                <a:latin typeface="+mj-lt"/>
              </a:rPr>
              <a:t>Common Sources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452A7D3-6191-4948-802F-B54F216B9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AFF96D-B4E5-CA40-9FB9-29A6724DA4A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83D1B-4DF0-5F44-AF90-FB1C8906528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F9BC8-272E-4B8B-B7E2-49720FE9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8F23B-AA07-41FF-A1B1-B01981E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Channel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9B7-B461-4F32-8502-CF8E48F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7B1E-3ADA-4CE6-8C22-B17295205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0D36B-B2CC-4A95-9B3D-9E35604673B9}"/>
              </a:ext>
            </a:extLst>
          </p:cNvPr>
          <p:cNvSpPr/>
          <p:nvPr/>
        </p:nvSpPr>
        <p:spPr>
          <a:xfrm>
            <a:off x="240631" y="5748708"/>
            <a:ext cx="8725774" cy="262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is context specific making analysis challenging.</a:t>
            </a:r>
          </a:p>
        </p:txBody>
      </p:sp>
      <p:pic>
        <p:nvPicPr>
          <p:cNvPr id="7" name="Picture 2" descr="https://www.wipo.int/export/sites/www/patents/images/rocking_bathtub_850.jpg">
            <a:extLst>
              <a:ext uri="{FF2B5EF4-FFF2-40B4-BE49-F238E27FC236}">
                <a16:creationId xmlns:a16="http://schemas.microsoft.com/office/drawing/2014/main" id="{F0173EB9-0D86-4217-86D9-A51E220F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" y="2298961"/>
            <a:ext cx="2468974" cy="1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2C5CD-17A9-4326-BA8B-BAE6E502086E}"/>
              </a:ext>
            </a:extLst>
          </p:cNvPr>
          <p:cNvSpPr txBox="1"/>
          <p:nvPr/>
        </p:nvSpPr>
        <p:spPr>
          <a:xfrm>
            <a:off x="366541" y="4254335"/>
            <a:ext cx="203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Legal documents are verbose &amp; technical.</a:t>
            </a:r>
          </a:p>
        </p:txBody>
      </p:sp>
      <p:pic>
        <p:nvPicPr>
          <p:cNvPr id="9" name="Picture 10" descr="Image result for twitch.com logo">
            <a:extLst>
              <a:ext uri="{FF2B5EF4-FFF2-40B4-BE49-F238E27FC236}">
                <a16:creationId xmlns:a16="http://schemas.microsoft.com/office/drawing/2014/main" id="{43D7D048-22E0-43DC-8CA5-42C97454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72" y="1412597"/>
            <a:ext cx="1380033" cy="3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kappa">
            <a:extLst>
              <a:ext uri="{FF2B5EF4-FFF2-40B4-BE49-F238E27FC236}">
                <a16:creationId xmlns:a16="http://schemas.microsoft.com/office/drawing/2014/main" id="{B982D9B6-F051-42CD-B410-DCAB1942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7" y="2252007"/>
            <a:ext cx="1554958" cy="15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436159-9A1E-4C45-978B-1BA11030818E}"/>
              </a:ext>
            </a:extLst>
          </p:cNvPr>
          <p:cNvSpPr/>
          <p:nvPr/>
        </p:nvSpPr>
        <p:spPr>
          <a:xfrm>
            <a:off x="6457950" y="4254335"/>
            <a:ext cx="2219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/>
              <a:t>“kappa” indicates sarcasm, irony, </a:t>
            </a:r>
          </a:p>
          <a:p>
            <a:pPr algn="ctr"/>
            <a:r>
              <a:rPr lang="en-US" sz="1100" i="1" dirty="0"/>
              <a:t>or a joke among online gamers.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389B-5AEF-45E9-B2DA-C370E0F0D569}"/>
              </a:ext>
            </a:extLst>
          </p:cNvPr>
          <p:cNvSpPr txBox="1"/>
          <p:nvPr/>
        </p:nvSpPr>
        <p:spPr>
          <a:xfrm>
            <a:off x="3581614" y="4254335"/>
            <a:ext cx="217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“Be the change you want to see in the world.”</a:t>
            </a:r>
          </a:p>
        </p:txBody>
      </p:sp>
      <p:pic>
        <p:nvPicPr>
          <p:cNvPr id="14" name="Picture 16" descr="Image result for mobile clipart">
            <a:extLst>
              <a:ext uri="{FF2B5EF4-FFF2-40B4-BE49-F238E27FC236}">
                <a16:creationId xmlns:a16="http://schemas.microsoft.com/office/drawing/2014/main" id="{4494464F-76E9-4908-B45E-400323E9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30" y="1201686"/>
            <a:ext cx="773340" cy="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legal clipart">
            <a:extLst>
              <a:ext uri="{FF2B5EF4-FFF2-40B4-BE49-F238E27FC236}">
                <a16:creationId xmlns:a16="http://schemas.microsoft.com/office/drawing/2014/main" id="{24446C60-4D3A-4B0C-A3C5-49ACEDD1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80" y="1236838"/>
            <a:ext cx="703037" cy="7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9FAD5B-D9D8-486A-8737-842640D1AB22}"/>
              </a:ext>
            </a:extLst>
          </p:cNvPr>
          <p:cNvCxnSpPr>
            <a:cxnSpLocks/>
          </p:cNvCxnSpPr>
          <p:nvPr/>
        </p:nvCxnSpPr>
        <p:spPr>
          <a:xfrm>
            <a:off x="2917545" y="1993782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B8F6D1-E09F-46A9-A416-710E53160151}"/>
              </a:ext>
            </a:extLst>
          </p:cNvPr>
          <p:cNvCxnSpPr>
            <a:cxnSpLocks/>
          </p:cNvCxnSpPr>
          <p:nvPr/>
        </p:nvCxnSpPr>
        <p:spPr>
          <a:xfrm>
            <a:off x="6304929" y="2091340"/>
            <a:ext cx="1" cy="2447923"/>
          </a:xfrm>
          <a:prstGeom prst="line">
            <a:avLst/>
          </a:prstGeom>
          <a:ln w="1270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860" y="2681067"/>
            <a:ext cx="2905774" cy="593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E25749-8986-D74A-9A27-6F95F62302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A13D5C-9EA3-C249-BC2C-9FF6B8B46AD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24CA7-FD15-4A51-BF6E-FBA9E02C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60B3A-CCF9-4011-8D82-A23660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Messenger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5295-1931-4AAA-8673-6D2A8CB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CEBB-89DE-417B-9A16-015FF346D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old person photo">
            <a:extLst>
              <a:ext uri="{FF2B5EF4-FFF2-40B4-BE49-F238E27FC236}">
                <a16:creationId xmlns:a16="http://schemas.microsoft.com/office/drawing/2014/main" id="{12A1631E-EAC5-4257-B710-ACBE0F7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0" y="1544926"/>
            <a:ext cx="2129272" cy="14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784B46-62BB-49E7-B1FC-FFDFC2E1A1E5}"/>
              </a:ext>
            </a:extLst>
          </p:cNvPr>
          <p:cNvSpPr/>
          <p:nvPr/>
        </p:nvSpPr>
        <p:spPr>
          <a:xfrm>
            <a:off x="472750" y="3695646"/>
            <a:ext cx="2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Boomers 1946-1964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/>
            <a:r>
              <a:rPr lang="en-US" sz="1200" dirty="0">
                <a:solidFill>
                  <a:srgbClr val="6A6A6A"/>
                </a:solidFill>
                <a:latin typeface="Lato"/>
              </a:rPr>
              <a:t>* </a:t>
            </a:r>
            <a:r>
              <a:rPr lang="en-US" sz="1200" u="sng" dirty="0">
                <a:solidFill>
                  <a:srgbClr val="6A6A6A"/>
                </a:solidFill>
                <a:latin typeface="Lato"/>
              </a:rPr>
              <a:t>Make a difference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Consensus/team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Experiment/try new things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“Imagine if…”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Save time</a:t>
            </a:r>
            <a:br>
              <a:rPr lang="en-US" sz="1200" dirty="0">
                <a:solidFill>
                  <a:srgbClr val="6A6A6A"/>
                </a:solidFill>
                <a:latin typeface="Lato"/>
              </a:rPr>
            </a:br>
            <a:r>
              <a:rPr lang="en-US" sz="1200" dirty="0">
                <a:solidFill>
                  <a:srgbClr val="6A6A6A"/>
                </a:solidFill>
                <a:latin typeface="Lato"/>
              </a:rPr>
              <a:t>* Features and benefits</a:t>
            </a:r>
            <a:endParaRPr lang="en-US" sz="1200" b="0" i="0" dirty="0">
              <a:solidFill>
                <a:srgbClr val="6A6A6A"/>
              </a:solidFill>
              <a:effectLst/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E3BF-DA82-48D4-A885-9E0E9A5CCAB0}"/>
              </a:ext>
            </a:extLst>
          </p:cNvPr>
          <p:cNvSpPr/>
          <p:nvPr/>
        </p:nvSpPr>
        <p:spPr>
          <a:xfrm>
            <a:off x="3509654" y="3695646"/>
            <a:ext cx="1853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X 1965-1980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Best, finest, world-class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“You will benefit by…”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”This is in your best interest.”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35E5-5D96-4F77-9169-F94F38A2EB89}"/>
              </a:ext>
            </a:extLst>
          </p:cNvPr>
          <p:cNvSpPr/>
          <p:nvPr/>
        </p:nvSpPr>
        <p:spPr>
          <a:xfrm>
            <a:off x="6579730" y="3695646"/>
            <a:ext cx="187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b="1" dirty="0">
                <a:solidFill>
                  <a:srgbClr val="6A6A6A"/>
                </a:solidFill>
                <a:latin typeface="inherit"/>
              </a:rPr>
              <a:t>Gen Y 1981-2000</a:t>
            </a:r>
            <a:endParaRPr lang="en-US" sz="1200" dirty="0">
              <a:solidFill>
                <a:srgbClr val="6A6A6A"/>
              </a:solidFill>
              <a:latin typeface="Lat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Global citizen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Balance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A6A6A"/>
                </a:solidFill>
                <a:latin typeface="inherit"/>
              </a:rPr>
              <a:t>Diversity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rgbClr val="6A6A6A"/>
                </a:solidFill>
                <a:latin typeface="inherit"/>
              </a:rPr>
              <a:t>Community/connections</a:t>
            </a:r>
            <a:endParaRPr lang="en-US" sz="1200" b="0" i="0" u="sng" dirty="0">
              <a:solidFill>
                <a:srgbClr val="6A6A6A"/>
              </a:solidFill>
              <a:effectLst/>
              <a:latin typeface="inheri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92660-F5DC-41D8-AACE-0388E5CA808D}"/>
              </a:ext>
            </a:extLst>
          </p:cNvPr>
          <p:cNvSpPr txBox="1"/>
          <p:nvPr/>
        </p:nvSpPr>
        <p:spPr>
          <a:xfrm>
            <a:off x="-43392" y="6598365"/>
            <a:ext cx="1933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https://www.anneloehr.com/</a:t>
            </a:r>
            <a:endParaRPr lang="en-US" sz="1000" dirty="0"/>
          </a:p>
        </p:txBody>
      </p:sp>
      <p:pic>
        <p:nvPicPr>
          <p:cNvPr id="11" name="Picture 4" descr="Image result for gen x">
            <a:extLst>
              <a:ext uri="{FF2B5EF4-FFF2-40B4-BE49-F238E27FC236}">
                <a16:creationId xmlns:a16="http://schemas.microsoft.com/office/drawing/2014/main" id="{72D1B764-10E5-4A80-94EE-3E182BC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1544926"/>
            <a:ext cx="2085777" cy="13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gen y photo">
            <a:extLst>
              <a:ext uri="{FF2B5EF4-FFF2-40B4-BE49-F238E27FC236}">
                <a16:creationId xmlns:a16="http://schemas.microsoft.com/office/drawing/2014/main" id="{640A746D-77F9-4A28-80D8-B7384F75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9" y="1736405"/>
            <a:ext cx="2344428" cy="10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B698E-0511-419F-A514-5CADF337C5C9}"/>
              </a:ext>
            </a:extLst>
          </p:cNvPr>
          <p:cNvSpPr/>
          <p:nvPr/>
        </p:nvSpPr>
        <p:spPr>
          <a:xfrm>
            <a:off x="240631" y="5753850"/>
            <a:ext cx="8750969" cy="5555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6163-33AA-5E4E-B845-C1B6D67CC8FB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D9F33-A8EC-D34B-96C9-77B79399959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“Thank you, next.”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“Woke”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“Cray”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“Gucci”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“Squad goal”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“Bible…”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“Adulting”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Turnt</a:t>
            </a:r>
            <a:r>
              <a:rPr lang="en-US" dirty="0"/>
              <a:t>”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Hundo</a:t>
            </a:r>
            <a:r>
              <a:rPr lang="en-US" dirty="0"/>
              <a:t> P”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“Trill”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“TFW”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389640-9AAE-E746-9AD0-0B22B95CA2A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0CDE-ADF6-7C41-9213-541B7AA9B06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9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7503B-5C4D-453B-B92B-036D2B83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99937-53B9-4C98-AE7E-BCCEDA0B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Gen Y/Z expression is evolving rapidly due to technology.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F4C4-3178-459B-845A-FC0C9660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6177-5D7C-4113-931A-3163F0062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pic>
        <p:nvPicPr>
          <p:cNvPr id="6" name="Picture 2" descr="Image result for hipster">
            <a:extLst>
              <a:ext uri="{FF2B5EF4-FFF2-40B4-BE49-F238E27FC236}">
                <a16:creationId xmlns:a16="http://schemas.microsoft.com/office/drawing/2014/main" id="{6BF8932A-15E6-4973-A3D2-9E8469035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6" y="1854257"/>
            <a:ext cx="1480282" cy="22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pster">
            <a:extLst>
              <a:ext uri="{FF2B5EF4-FFF2-40B4-BE49-F238E27FC236}">
                <a16:creationId xmlns:a16="http://schemas.microsoft.com/office/drawing/2014/main" id="{DD0FC1B4-DDD4-459C-9164-B262AE33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r="37196"/>
          <a:stretch/>
        </p:blipFill>
        <p:spPr bwMode="auto">
          <a:xfrm>
            <a:off x="1814935" y="1866369"/>
            <a:ext cx="1492746" cy="2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4FE7-06C0-48E7-95FE-142D31F9083A}"/>
              </a:ext>
            </a:extLst>
          </p:cNvPr>
          <p:cNvSpPr txBox="1"/>
          <p:nvPr/>
        </p:nvSpPr>
        <p:spPr>
          <a:xfrm>
            <a:off x="3442938" y="1854257"/>
            <a:ext cx="5601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“Thank you, next.” </a:t>
            </a:r>
            <a:r>
              <a:rPr lang="en-US" dirty="0"/>
              <a:t>– moving on with positive connotation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“Woke” </a:t>
            </a:r>
            <a:r>
              <a:rPr lang="en-US" dirty="0"/>
              <a:t>- The more woke one is, the more sympathetic &amp; knowledgeable one is about a topic or type of person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“Cray” </a:t>
            </a:r>
            <a:r>
              <a:rPr lang="en-US" dirty="0"/>
              <a:t>- crazy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“Gucci” </a:t>
            </a:r>
            <a:r>
              <a:rPr lang="en-US" dirty="0"/>
              <a:t>– fine, good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“Squad goal” </a:t>
            </a:r>
            <a:r>
              <a:rPr lang="en-US" dirty="0"/>
              <a:t>– friend group behavior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“Bible…” </a:t>
            </a:r>
            <a:r>
              <a:rPr lang="en-US" dirty="0"/>
              <a:t>- what follows is TRUTH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“Adulting” </a:t>
            </a:r>
            <a:r>
              <a:rPr lang="en-US" dirty="0"/>
              <a:t>– activities associated with growing up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Turnt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/>
              <a:t>– “turned up” i.e. really excited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>
                <a:solidFill>
                  <a:schemeClr val="accent1"/>
                </a:solidFill>
              </a:rPr>
              <a:t>Hundo</a:t>
            </a:r>
            <a:r>
              <a:rPr lang="en-US" dirty="0">
                <a:solidFill>
                  <a:schemeClr val="accent1"/>
                </a:solidFill>
              </a:rPr>
              <a:t> P” </a:t>
            </a:r>
            <a:r>
              <a:rPr lang="en-US" dirty="0"/>
              <a:t>– agree “100%”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“Trill” </a:t>
            </a:r>
            <a:r>
              <a:rPr lang="en-US" dirty="0"/>
              <a:t>– True &amp; Real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“TFW” </a:t>
            </a:r>
            <a:r>
              <a:rPr lang="en-US" dirty="0"/>
              <a:t>– “That Feeling When” to describe an emotion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A11EB-65A0-4799-B71C-D81008C96D85}"/>
              </a:ext>
            </a:extLst>
          </p:cNvPr>
          <p:cNvSpPr/>
          <p:nvPr/>
        </p:nvSpPr>
        <p:spPr>
          <a:xfrm>
            <a:off x="199397" y="5769227"/>
            <a:ext cx="8845016" cy="312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Beyond generation, other factors like socio-economic, gender &amp; demographic makeup impact expression.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58B35-5B89-294F-914C-CBF27EB6263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1E3CE9-5401-6D4B-B41F-72B94ECECC5B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1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A9A5E-2396-4CE0-B35A-0C624C5B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AE4AE-6303-47F1-A81C-1B534E66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Audience</a:t>
            </a:r>
            <a:r>
              <a:rPr lang="en-US" dirty="0"/>
              <a:t> affects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535-2EC7-4A17-BF87-B2D9852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C350C-BFAC-4ED0-9705-CB3AE1EC2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410CF-D663-4D5F-AE12-1A19368D3724}"/>
              </a:ext>
            </a:extLst>
          </p:cNvPr>
          <p:cNvSpPr/>
          <p:nvPr/>
        </p:nvSpPr>
        <p:spPr>
          <a:xfrm>
            <a:off x="177257" y="5832601"/>
            <a:ext cx="8866982" cy="243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we all context switch based on who we are speaking too.</a:t>
            </a:r>
          </a:p>
        </p:txBody>
      </p:sp>
      <p:pic>
        <p:nvPicPr>
          <p:cNvPr id="7" name="Picture 4" descr="Image result for speaking to parent">
            <a:extLst>
              <a:ext uri="{FF2B5EF4-FFF2-40B4-BE49-F238E27FC236}">
                <a16:creationId xmlns:a16="http://schemas.microsoft.com/office/drawing/2014/main" id="{67B464C1-7B4D-42D5-883E-2183F28E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7" y="2478112"/>
            <a:ext cx="2279605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37C3-FAB9-48C0-ABEB-56B8DE68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6" y="2478111"/>
            <a:ext cx="1766921" cy="1270595"/>
          </a:xfrm>
          <a:prstGeom prst="rect">
            <a:avLst/>
          </a:prstGeom>
        </p:spPr>
      </p:pic>
      <p:pic>
        <p:nvPicPr>
          <p:cNvPr id="9" name="Picture 8" descr="Image result for speaking to old parent">
            <a:extLst>
              <a:ext uri="{FF2B5EF4-FFF2-40B4-BE49-F238E27FC236}">
                <a16:creationId xmlns:a16="http://schemas.microsoft.com/office/drawing/2014/main" id="{E07500E2-706B-436E-95FA-FC82A29C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71" y="2460101"/>
            <a:ext cx="1949483" cy="12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speaking to old parent">
            <a:extLst>
              <a:ext uri="{FF2B5EF4-FFF2-40B4-BE49-F238E27FC236}">
                <a16:creationId xmlns:a16="http://schemas.microsoft.com/office/drawing/2014/main" id="{3E2389F4-E5AC-454B-A935-770BDDF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7" y="2478111"/>
            <a:ext cx="1727434" cy="12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2A43E-861F-2844-BA19-3749D9EC47D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CB36A-4F6D-9041-AD3C-069F2E08CA4E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600" dirty="0">
                <a:hlinkClick r:id="rId2"/>
              </a:rPr>
              <a:t>https://www.linkedin.com/in/edwardkwartler/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4193-872B-4739-9DD7-CA9224B8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91"/>
          <a:stretch/>
        </p:blipFill>
        <p:spPr>
          <a:xfrm>
            <a:off x="272161" y="1145386"/>
            <a:ext cx="2175203" cy="1787995"/>
          </a:xfrm>
          <a:prstGeom prst="rect">
            <a:avLst/>
          </a:prstGeom>
        </p:spPr>
      </p:pic>
      <p:pic>
        <p:nvPicPr>
          <p:cNvPr id="7" name="Picture 12" descr="Image result for notre dame logo">
            <a:extLst>
              <a:ext uri="{FF2B5EF4-FFF2-40B4-BE49-F238E27FC236}">
                <a16:creationId xmlns:a16="http://schemas.microsoft.com/office/drawing/2014/main" id="{E4951D5F-3430-43CD-92F3-1AE5C3971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94" y="1527927"/>
            <a:ext cx="873392" cy="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D939F8-463C-42DD-872C-AD9D3A4F4DD1}"/>
              </a:ext>
            </a:extLst>
          </p:cNvPr>
          <p:cNvGrpSpPr/>
          <p:nvPr/>
        </p:nvGrpSpPr>
        <p:grpSpPr>
          <a:xfrm>
            <a:off x="3773655" y="1440751"/>
            <a:ext cx="5047616" cy="960240"/>
            <a:chOff x="2253127" y="4038014"/>
            <a:chExt cx="5752064" cy="1231228"/>
          </a:xfrm>
        </p:grpSpPr>
        <p:pic>
          <p:nvPicPr>
            <p:cNvPr id="9" name="Picture 4" descr="Image result for amazon logo">
              <a:extLst>
                <a:ext uri="{FF2B5EF4-FFF2-40B4-BE49-F238E27FC236}">
                  <a16:creationId xmlns:a16="http://schemas.microsoft.com/office/drawing/2014/main" id="{CCDCDD3B-6493-4878-8A90-CF1A11B746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t="15238" r="20363" b="12385"/>
            <a:stretch/>
          </p:blipFill>
          <p:spPr bwMode="auto">
            <a:xfrm>
              <a:off x="2253127" y="4347901"/>
              <a:ext cx="1557491" cy="61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Image result for liberty mutual logo">
              <a:extLst>
                <a:ext uri="{FF2B5EF4-FFF2-40B4-BE49-F238E27FC236}">
                  <a16:creationId xmlns:a16="http://schemas.microsoft.com/office/drawing/2014/main" id="{78A1BB64-CDF1-4621-B09A-F00FE0715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011" y="4284405"/>
              <a:ext cx="2500559" cy="73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Image result for datarobot logo">
              <a:extLst>
                <a:ext uri="{FF2B5EF4-FFF2-40B4-BE49-F238E27FC236}">
                  <a16:creationId xmlns:a16="http://schemas.microsoft.com/office/drawing/2014/main" id="{70278814-A792-4FD1-8ADE-F7875E4BC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63" y="4038014"/>
              <a:ext cx="1231228" cy="123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836450-A42B-4288-89E0-A7FB3E2E9FC4}"/>
              </a:ext>
            </a:extLst>
          </p:cNvPr>
          <p:cNvGrpSpPr/>
          <p:nvPr/>
        </p:nvGrpSpPr>
        <p:grpSpPr>
          <a:xfrm>
            <a:off x="453716" y="4266358"/>
            <a:ext cx="1269732" cy="1374562"/>
            <a:chOff x="10071271" y="3743619"/>
            <a:chExt cx="1475118" cy="1711186"/>
          </a:xfrm>
        </p:grpSpPr>
        <p:pic>
          <p:nvPicPr>
            <p:cNvPr id="14" name="Picture 2" descr="Image result for harvard extension school">
              <a:extLst>
                <a:ext uri="{FF2B5EF4-FFF2-40B4-BE49-F238E27FC236}">
                  <a16:creationId xmlns:a16="http://schemas.microsoft.com/office/drawing/2014/main" id="{819BBD4B-6C25-48A1-81FA-C39D50D06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2099" y="4851381"/>
              <a:ext cx="1464290" cy="60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datacamp logo">
              <a:extLst>
                <a:ext uri="{FF2B5EF4-FFF2-40B4-BE49-F238E27FC236}">
                  <a16:creationId xmlns:a16="http://schemas.microsoft.com/office/drawing/2014/main" id="{D93B4197-A542-4DC1-96B3-5A89C5A04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271" y="3743619"/>
              <a:ext cx="1449315" cy="775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95A441C-A83D-4101-B919-0975C2B562B3}"/>
              </a:ext>
            </a:extLst>
          </p:cNvPr>
          <p:cNvSpPr txBox="1"/>
          <p:nvPr/>
        </p:nvSpPr>
        <p:spPr>
          <a:xfrm>
            <a:off x="1135966" y="361416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Side Hustles</a:t>
            </a:r>
          </a:p>
        </p:txBody>
      </p:sp>
      <p:pic>
        <p:nvPicPr>
          <p:cNvPr id="21" name="Picture 2" descr="Image result for wiley and sons">
            <a:extLst>
              <a:ext uri="{FF2B5EF4-FFF2-40B4-BE49-F238E27FC236}">
                <a16:creationId xmlns:a16="http://schemas.microsoft.com/office/drawing/2014/main" id="{6480E571-80D5-442C-BE20-AF0D4C9D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4851" r="5092" b="31309"/>
          <a:stretch/>
        </p:blipFill>
        <p:spPr bwMode="auto">
          <a:xfrm>
            <a:off x="1885412" y="5146476"/>
            <a:ext cx="1498696" cy="42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anaco v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 b="30876"/>
          <a:stretch/>
        </p:blipFill>
        <p:spPr bwMode="auto">
          <a:xfrm>
            <a:off x="1622233" y="4170436"/>
            <a:ext cx="2098893" cy="8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5D6F60-03CA-124A-917F-92B15D146C0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89FE8-56B6-1E43-B0B5-23260FCAD4CA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ult International Business School - Wikipedia">
            <a:extLst>
              <a:ext uri="{FF2B5EF4-FFF2-40B4-BE49-F238E27FC236}">
                <a16:creationId xmlns:a16="http://schemas.microsoft.com/office/drawing/2014/main" id="{76058AC9-3CF8-DD46-B7F8-5B9C0AE7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18" y="4634944"/>
            <a:ext cx="1254164" cy="14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isory Committee on Data for Evidence Building | U.S. Bureau of Economic  Analysis (BEA)">
            <a:extLst>
              <a:ext uri="{FF2B5EF4-FFF2-40B4-BE49-F238E27FC236}">
                <a16:creationId xmlns:a16="http://schemas.microsoft.com/office/drawing/2014/main" id="{3EBC793B-A395-B349-9358-781D8333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86" y="4156050"/>
            <a:ext cx="1981200" cy="61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7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1139-A6BB-7441-A87E-0972800B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E7CEB-D988-9F4C-AD97-63C5B5BB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822B3-21DC-C344-82E3-B52E3884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1DBD-90CD-D347-B580-C0741CCAF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A3DCA-2F1C-834F-9075-976A8E3093CD}"/>
              </a:ext>
            </a:extLst>
          </p:cNvPr>
          <p:cNvSpPr txBox="1"/>
          <p:nvPr/>
        </p:nvSpPr>
        <p:spPr>
          <a:xfrm>
            <a:off x="874059" y="1828800"/>
            <a:ext cx="59049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</a:t>
            </a:r>
          </a:p>
          <a:p>
            <a:r>
              <a:rPr lang="en-US" sz="2800" dirty="0"/>
              <a:t>Location</a:t>
            </a:r>
          </a:p>
          <a:p>
            <a:r>
              <a:rPr lang="en-US" sz="2800" dirty="0"/>
              <a:t>Background </a:t>
            </a:r>
          </a:p>
          <a:p>
            <a:r>
              <a:rPr lang="en-US" sz="2800" dirty="0"/>
              <a:t>Why are you taking this course?</a:t>
            </a:r>
          </a:p>
          <a:p>
            <a:r>
              <a:rPr lang="en-US" sz="2800" dirty="0"/>
              <a:t>Are you working on VM, local or cloud?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9F65CB-83A3-5843-A416-106A54D59C6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28AF32-EB77-1144-9EF8-BFAB62D5C65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50C441-8A83-2948-A173-64E44059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3"/>
          <a:stretch/>
        </p:blipFill>
        <p:spPr>
          <a:xfrm>
            <a:off x="1772770" y="1250411"/>
            <a:ext cx="5219700" cy="43973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AF564C-D2E7-4442-A105-D9BF3735393E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FE397-BF8D-CD48-9E9C-15FE7E4D594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Learning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151" y="1114419"/>
            <a:ext cx="8729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Kindness &gt; Cleverness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Active learning &amp; participation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To make adjustments along the way so learning will be engaging &amp; fun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Academic rigor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07F99-24C1-644B-A9B4-3CB363B27A8D}"/>
              </a:ext>
            </a:extLst>
          </p:cNvPr>
          <p:cNvSpPr txBox="1"/>
          <p:nvPr/>
        </p:nvSpPr>
        <p:spPr>
          <a:xfrm>
            <a:off x="208151" y="4184830"/>
            <a:ext cx="611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US" dirty="0"/>
              <a:t>I do </a:t>
            </a:r>
            <a:r>
              <a:rPr lang="en-US" b="1" u="sng" dirty="0"/>
              <a:t>not</a:t>
            </a:r>
            <a:r>
              <a:rPr lang="en-US" dirty="0"/>
              <a:t> expect: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Expert programmers or production quality coding skills – </a:t>
            </a:r>
            <a:r>
              <a:rPr lang="en-US" i="1" dirty="0"/>
              <a:t>not really a programming course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dirty="0"/>
              <a:t>Significant math skills – </a:t>
            </a:r>
            <a:r>
              <a:rPr lang="en-US" i="1" dirty="0"/>
              <a:t>not a heavy math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E06BA-75DB-DC43-B583-243380603105}"/>
              </a:ext>
            </a:extLst>
          </p:cNvPr>
          <p:cNvSpPr txBox="1"/>
          <p:nvPr/>
        </p:nvSpPr>
        <p:spPr>
          <a:xfrm>
            <a:off x="208151" y="2788124"/>
            <a:ext cx="872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for your learning experience is that the topics are: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Interesting 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Applicable</a:t>
            </a:r>
            <a:r>
              <a:rPr lang="en-US" dirty="0"/>
              <a:t> as a professional, researcher or future business person</a:t>
            </a:r>
          </a:p>
          <a:p>
            <a:pPr marL="571500" lvl="1" indent="-114300">
              <a:buFont typeface="Arial" panose="020B0604020202020204" pitchFamily="34" charset="0"/>
              <a:buChar char="•"/>
            </a:pPr>
            <a:r>
              <a:rPr lang="en-US" b="1" dirty="0"/>
              <a:t>Perspective building </a:t>
            </a:r>
            <a:r>
              <a:rPr lang="en-US" dirty="0"/>
              <a:t>as a consumer affected by these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699083-E316-054C-B996-3F5A2D80A0E8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42B2A0-3F7B-2843-96B4-35724523459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27775"/>
            <a:ext cx="2057400" cy="365125"/>
          </a:xfrm>
        </p:spPr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F42E13-F741-47C0-ABF2-930A6A838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CSCI -96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DD9A6B-56F5-F84A-918D-AB596D61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A safe/supportive learning environment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FF8D1-D9A4-864C-96AF-1F16EC9B819D}"/>
              </a:ext>
            </a:extLst>
          </p:cNvPr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In this class, we use a lot of tweets…which have never been read.</a:t>
            </a:r>
          </a:p>
          <a:p>
            <a:r>
              <a:rPr lang="en-US" sz="28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“Keyboard Courage” is rampant which may entail some less than ideal topics.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Twitter is a realistic Natural Language Channel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It is a great place to get topics, and messy challenging data.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+mj-lt"/>
                <a:cs typeface="Arial Unicode MS" panose="020B0604020202020204" pitchFamily="34" charset="-128"/>
              </a:rPr>
              <a:t>As a safe learning environment, no offense is intended, merely exposure to a real data set.  If offended, please reach out and I will get you additional data sets.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+mj-lt"/>
              <a:cs typeface="Arial Unicode MS" panose="020B0604020202020204" pitchFamily="34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FDE04B-3080-5A48-8C1F-D1360AAEC3EC}"/>
              </a:ext>
            </a:extLst>
          </p:cNvPr>
          <p:cNvGrpSpPr/>
          <p:nvPr/>
        </p:nvGrpSpPr>
        <p:grpSpPr>
          <a:xfrm>
            <a:off x="2581325" y="4713667"/>
            <a:ext cx="3033864" cy="1281229"/>
            <a:chOff x="1969548" y="3881549"/>
            <a:chExt cx="3981350" cy="1954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C7484-76FB-FA4C-BB26-5ECBCBA8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9B2CE8FD-6402-B241-9EB0-E887C332EBB8}"/>
                </a:ext>
              </a:extLst>
            </p:cNvPr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74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5" y="1639506"/>
            <a:ext cx="840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intensive 1 week course requiring programing.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Don’t be intimidated if its your first time with R.   My job is your learning outcomes.  I am here to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62" y="1133276"/>
            <a:ext cx="7646276" cy="2680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learn from being challenged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33C3-7525-1B48-BC6D-9EA213239441}"/>
              </a:ext>
            </a:extLst>
          </p:cNvPr>
          <p:cNvSpPr txBox="1"/>
          <p:nvPr/>
        </p:nvSpPr>
        <p:spPr>
          <a:xfrm>
            <a:off x="349622" y="2484964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uncomfortable learning something new.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Discomfort means you are applying/challenging yourself.  It’s ok and expected.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9EA3-3686-2C4C-97F3-8615812D6B0A}"/>
              </a:ext>
            </a:extLst>
          </p:cNvPr>
          <p:cNvSpPr txBox="1"/>
          <p:nvPr/>
        </p:nvSpPr>
        <p:spPr>
          <a:xfrm>
            <a:off x="363070" y="4455599"/>
            <a:ext cx="656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“Homework/reading is taking hours &amp; I want to go to social activities.”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are earning credit in an intensive manner.  Expect intensity and rigor at a prestigious institution.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BD3E9-9B22-3644-BBC8-5A0334643DC7}"/>
              </a:ext>
            </a:extLst>
          </p:cNvPr>
          <p:cNvSpPr txBox="1"/>
          <p:nvPr/>
        </p:nvSpPr>
        <p:spPr>
          <a:xfrm>
            <a:off x="336175" y="3483729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professor doesn’t give everyone the top scores &amp; no extra credit.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You earn the actual grade but I am fair and reasonable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E60FC-E4B2-DD49-9B6E-19E19E078651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04E708-C07C-654F-BCA9-ADE987C417EF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1/9/22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4391" y="1160621"/>
            <a:ext cx="7646276" cy="630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struggling, ask Prof help, evening labs, lunchtime office hours, email or even smoke signals, whatever it takes to succeed.</a:t>
            </a:r>
          </a:p>
        </p:txBody>
      </p:sp>
      <p:pic>
        <p:nvPicPr>
          <p:cNvPr id="7" name="Picture 2" descr="Image result for meme har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25" y="1991945"/>
            <a:ext cx="1852167" cy="24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6292" y="2425108"/>
            <a:ext cx="492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focus on your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own the level of effort &amp; engagement in your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292" y="3854521"/>
            <a:ext cx="4529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focused on your learning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care if you need a specific grade to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take my role seriously mirroring your effort &amp; engagement to support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844B95-C714-FC4D-9A74-6DBB0A7CC8D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264D03-AE6D-2A41-8013-216F5143B36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95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1345</Words>
  <Application>Microsoft Macintosh PowerPoint</Application>
  <PresentationFormat>On-screen Show (4:3)</PresentationFormat>
  <Paragraphs>284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inherit</vt:lpstr>
      <vt:lpstr>Lato</vt:lpstr>
      <vt:lpstr>1_Office Theme</vt:lpstr>
      <vt:lpstr>GSERM: Text Mining &amp; NLP Intros</vt:lpstr>
      <vt:lpstr>PowerPoint Presentation</vt:lpstr>
      <vt:lpstr>https://www.linkedin.com/in/edwardkwartler/</vt:lpstr>
      <vt:lpstr>Introductions…</vt:lpstr>
      <vt:lpstr>Syllabus Review</vt:lpstr>
      <vt:lpstr>Community Learning Expectations</vt:lpstr>
      <vt:lpstr>A safe/supportive learning environment</vt:lpstr>
      <vt:lpstr>My style</vt:lpstr>
      <vt:lpstr>Some motivation</vt:lpstr>
      <vt:lpstr>Video- Installation Q/A</vt:lpstr>
      <vt:lpstr>Video 2 Q/A</vt:lpstr>
      <vt:lpstr>In video 3, we took R for a test drive.</vt:lpstr>
      <vt:lpstr>Let’s get back into R, to review.</vt:lpstr>
      <vt:lpstr>GSERM: Text Mining &amp; NLP TM Basics</vt:lpstr>
      <vt:lpstr>What is Text Mining?</vt:lpstr>
      <vt:lpstr>What is Text Mining?</vt:lpstr>
      <vt:lpstr>Where can NLP &amp; Text Mining be used?  Anywhere there are documents!</vt:lpstr>
      <vt:lpstr>Where do you observe NLP?  What about your research ideas?</vt:lpstr>
      <vt:lpstr>TM Project Workflow </vt:lpstr>
      <vt:lpstr>Text Mining Workflow</vt:lpstr>
      <vt:lpstr>Two Popular Approaches</vt:lpstr>
      <vt:lpstr>TM Challenges - Disambiguation</vt:lpstr>
      <vt:lpstr>TM Challenges - Misc</vt:lpstr>
      <vt:lpstr>Why text mining is an art &amp; science?</vt:lpstr>
      <vt:lpstr>Channel affects language</vt:lpstr>
      <vt:lpstr>Messenger affects language</vt:lpstr>
      <vt:lpstr>Gen Y/Z expression is evolving rapidly due to technology.</vt:lpstr>
      <vt:lpstr>Gen Y/Z expression is evolving rapidly due to technology.</vt:lpstr>
      <vt:lpstr>Audience affects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GSERM: Text Mining &amp; NLP Intros</dc:title>
  <dc:creator>Kwartler, Edward</dc:creator>
  <cp:lastModifiedBy>Kwartler, Edward</cp:lastModifiedBy>
  <cp:revision>4</cp:revision>
  <dcterms:created xsi:type="dcterms:W3CDTF">2021-01-10T18:44:47Z</dcterms:created>
  <dcterms:modified xsi:type="dcterms:W3CDTF">2022-01-10T02:37:28Z</dcterms:modified>
</cp:coreProperties>
</file>